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98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708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525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438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5" indent="0" algn="ctr">
              <a:buNone/>
              <a:defRPr sz="2000"/>
            </a:lvl2pPr>
            <a:lvl3pPr marL="914372" indent="0" algn="ctr">
              <a:buNone/>
              <a:defRPr sz="1800"/>
            </a:lvl3pPr>
            <a:lvl4pPr marL="1371557" indent="0" algn="ctr">
              <a:buNone/>
              <a:defRPr sz="1600"/>
            </a:lvl4pPr>
            <a:lvl5pPr marL="1828743" indent="0" algn="ctr">
              <a:buNone/>
              <a:defRPr sz="1600"/>
            </a:lvl5pPr>
            <a:lvl6pPr marL="2285928" indent="0" algn="ctr">
              <a:buNone/>
              <a:defRPr sz="1600"/>
            </a:lvl6pPr>
            <a:lvl7pPr marL="2743114" indent="0" algn="ctr">
              <a:buNone/>
              <a:defRPr sz="1600"/>
            </a:lvl7pPr>
            <a:lvl8pPr marL="3200300" indent="0" algn="ctr">
              <a:buNone/>
              <a:defRPr sz="1600"/>
            </a:lvl8pPr>
            <a:lvl9pPr marL="3657485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1324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691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39"/>
            <a:ext cx="8543925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8744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69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4"/>
            <a:ext cx="41907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212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7740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8416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21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466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5" indent="0">
              <a:buNone/>
              <a:defRPr sz="2800"/>
            </a:lvl2pPr>
            <a:lvl3pPr marL="914372" indent="0">
              <a:buNone/>
              <a:defRPr sz="2400"/>
            </a:lvl3pPr>
            <a:lvl4pPr marL="1371557" indent="0">
              <a:buNone/>
              <a:defRPr sz="2000"/>
            </a:lvl4pPr>
            <a:lvl5pPr marL="1828743" indent="0">
              <a:buNone/>
              <a:defRPr sz="2000"/>
            </a:lvl5pPr>
            <a:lvl6pPr marL="2285928" indent="0">
              <a:buNone/>
              <a:defRPr sz="2000"/>
            </a:lvl6pPr>
            <a:lvl7pPr marL="2743114" indent="0">
              <a:buNone/>
              <a:defRPr sz="2000"/>
            </a:lvl7pPr>
            <a:lvl8pPr marL="3200300" indent="0">
              <a:buNone/>
              <a:defRPr sz="2000"/>
            </a:lvl8pPr>
            <a:lvl9pPr marL="3657485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885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847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84118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86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626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49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026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958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5090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15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585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A1363-0741-4AF0-8EFD-FEA0479720CD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BFE7C-FECB-42F6-9A8C-4BF448365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551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79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9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4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9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36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1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7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3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8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2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7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3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8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4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0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5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jpeg"/><Relationship Id="rId2" Type="http://schemas.openxmlformats.org/officeDocument/2006/relationships/image" Target="../media/image1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microsoft.com/office/2007/relationships/hdphoto" Target="../media/hdphoto2.wdp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8"/>
          <a:stretch/>
        </p:blipFill>
        <p:spPr>
          <a:xfrm>
            <a:off x="0" y="-2"/>
            <a:ext cx="9906000" cy="6858001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6591183" y="-1"/>
            <a:ext cx="3314817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89" r="13449"/>
          <a:stretch/>
        </p:blipFill>
        <p:spPr bwMode="auto">
          <a:xfrm>
            <a:off x="6591180" y="0"/>
            <a:ext cx="33148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8482" y="-3"/>
            <a:ext cx="2340261" cy="9306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6591179" y="6021288"/>
            <a:ext cx="3314817" cy="836712"/>
            <a:chOff x="3270636" y="1645820"/>
            <a:chExt cx="2242608" cy="940083"/>
          </a:xfrm>
        </p:grpSpPr>
        <p:sp>
          <p:nvSpPr>
            <p:cNvPr id="33" name="Параллелограмм 32"/>
            <p:cNvSpPr/>
            <p:nvPr/>
          </p:nvSpPr>
          <p:spPr>
            <a:xfrm>
              <a:off x="3270636" y="1645820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араллелограмм 33"/>
            <p:cNvSpPr/>
            <p:nvPr/>
          </p:nvSpPr>
          <p:spPr>
            <a:xfrm>
              <a:off x="3270636" y="2272542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араллелограмм 34"/>
            <p:cNvSpPr/>
            <p:nvPr/>
          </p:nvSpPr>
          <p:spPr>
            <a:xfrm>
              <a:off x="3270636" y="1959181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591179" y="6035666"/>
            <a:ext cx="2099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</a:t>
            </a: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РЕЗЕРВЕ </a:t>
            </a:r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–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91179" y="6331922"/>
            <a:ext cx="2099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18819" y="6599237"/>
            <a:ext cx="2099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</a:t>
            </a: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РОССИИ!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0" y="2307"/>
            <a:ext cx="6591182" cy="685569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6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300" dirty="0" smtClean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49497" y="86196"/>
            <a:ext cx="2915671" cy="3893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ПЯТЬ ШАГОВ </a:t>
            </a:r>
          </a:p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К ПОСТУПЛЕНИЮ В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РЕЗЕРВ</a:t>
            </a:r>
          </a:p>
          <a:p>
            <a:pPr algn="ctr">
              <a:lnSpc>
                <a:spcPct val="98000"/>
              </a:lnSpc>
            </a:pPr>
            <a:endParaRPr lang="ru-RU" sz="1000" b="1" dirty="0">
              <a:solidFill>
                <a:srgbClr val="005CA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Pro-Bold"/>
            </a:endParaRPr>
          </a:p>
          <a:p>
            <a:pPr marL="273050" indent="-273050">
              <a:lnSpc>
                <a:spcPct val="98000"/>
              </a:lnSpc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Подача заявления о поступлении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резерв в военный комиссариат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 месту воинского учета или пребывания.</a:t>
            </a:r>
            <a:endParaRPr lang="ru-RU" sz="12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 и предоставление минимального комплекта документов.</a:t>
            </a:r>
            <a:endParaRPr lang="ru-RU" sz="12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Проведение мероприятий 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отбора </a:t>
            </a:r>
            <a:r>
              <a:rPr lang="ru-RU" sz="1200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(мед. освидетельствование) </a:t>
            </a: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через военный комиссариат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течение не более 3-х суток.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аттестационной комиссии</a:t>
            </a:r>
            <a:r>
              <a:rPr lang="ru-RU" sz="1200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Заключение контракта 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 пребывании в резерве 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400" b="1" i="1" spc="-30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только на территории Вологодской области.</a:t>
            </a:r>
            <a:endParaRPr lang="ru-RU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Pro-Regular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8802" y="88493"/>
            <a:ext cx="3166789" cy="19543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СИСТЕМА</a:t>
            </a:r>
            <a:br>
              <a:rPr lang="ru-RU" sz="1500" b="1" dirty="0" smtClean="0">
                <a:solidFill>
                  <a:srgbClr val="005CAA"/>
                </a:solidFill>
                <a:latin typeface="MyriadPro-Bold"/>
              </a:rPr>
            </a:b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ПОДГОТОВКИ РЕЗЕРВИСТОВ</a:t>
            </a:r>
            <a:endParaRPr lang="ru-RU" sz="1500" b="1" dirty="0">
              <a:solidFill>
                <a:srgbClr val="005CAA"/>
              </a:solidFill>
              <a:latin typeface="MyriadPro-Bold"/>
            </a:endParaRPr>
          </a:p>
          <a:p>
            <a:pPr lvl="0"/>
            <a:endParaRPr lang="ru-RU" sz="700" b="1" dirty="0">
              <a:solidFill>
                <a:srgbClr val="005CAA"/>
              </a:solidFill>
              <a:latin typeface="MyriadPro-Bold"/>
            </a:endParaRPr>
          </a:p>
          <a:p>
            <a:pPr lvl="0"/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ЕЖЕКВАРТАЛЬНО: 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Pro-Bold"/>
            </a:endParaRPr>
          </a:p>
          <a:p>
            <a:pPr lvl="0"/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Тренировочные занятия - 6 дней </a:t>
            </a:r>
            <a:b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300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(всего </a:t>
            </a:r>
            <a:r>
              <a:rPr lang="en-US" sz="1300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1300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24 дня</a:t>
            </a:r>
            <a:r>
              <a:rPr lang="en-US" sz="1300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1300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год)</a:t>
            </a:r>
            <a:endParaRPr lang="ru-RU" sz="1300" i="1" spc="-30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lvl="0"/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РАЗ В ПОЛУГОДИЕ: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Pro-Bold"/>
            </a:endParaRPr>
          </a:p>
          <a:p>
            <a:pPr lvl="0"/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Учебные сборы  - 15 дней</a:t>
            </a:r>
          </a:p>
          <a:p>
            <a:pPr lvl="0"/>
            <a:r>
              <a:rPr lang="ru-RU" sz="1300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(всего 30 дней в год)</a:t>
            </a:r>
            <a:endParaRPr lang="ru-RU" sz="7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47587" y="4226805"/>
            <a:ext cx="2915671" cy="1327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ПЕРЕЧЕНЬ НЕОБХОДИМЫХ</a:t>
            </a:r>
            <a:br>
              <a:rPr lang="ru-RU" sz="1500" b="1" dirty="0" smtClean="0">
                <a:solidFill>
                  <a:srgbClr val="005CAA"/>
                </a:solidFill>
                <a:latin typeface="MyriadPro-Bold"/>
              </a:rPr>
            </a:b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ДОКУМЕНТОВ</a:t>
            </a:r>
          </a:p>
          <a:p>
            <a:pPr algn="ctr">
              <a:lnSpc>
                <a:spcPct val="98000"/>
              </a:lnSpc>
            </a:pPr>
            <a:endParaRPr lang="ru-RU" sz="800" b="1" dirty="0" smtClean="0">
              <a:solidFill>
                <a:srgbClr val="005CAA"/>
              </a:solidFill>
              <a:latin typeface="MyriadPro-Bold"/>
            </a:endParaRPr>
          </a:p>
          <a:p>
            <a:pPr indent="361950" algn="just">
              <a:lnSpc>
                <a:spcPct val="98000"/>
              </a:lnSpc>
              <a:buClr>
                <a:srgbClr val="C00000"/>
              </a:buClr>
              <a:buSzPct val="120000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Копия паспорта, военного билета </a:t>
            </a:r>
            <a:r>
              <a:rPr lang="ru-RU" sz="1200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(при наличии), </a:t>
            </a: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СНИЛС, ИНН, справка с указанием банковских реквизитов.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395912" y="5719447"/>
            <a:ext cx="318353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r>
              <a:rPr lang="ru-RU" sz="28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БУДЬ ВСЕГДА ГОТОВ</a:t>
            </a:r>
          </a:p>
          <a:p>
            <a:pPr algn="ctr"/>
            <a:r>
              <a:rPr lang="ru-RU" sz="200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з</a:t>
            </a:r>
            <a:r>
              <a:rPr lang="ru-RU" sz="20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ащитить свой регион, </a:t>
            </a:r>
            <a:br>
              <a:rPr lang="ru-RU" sz="20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</a:br>
            <a:r>
              <a:rPr lang="ru-RU" sz="20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дом, семью …</a:t>
            </a:r>
            <a:endParaRPr lang="ru-RU" dirty="0">
              <a:ln w="317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68000"/>
                  </a:prstClr>
                </a:outerShdw>
              </a:effectLst>
              <a:latin typeface="Impact" panose="020B0806030902050204" pitchFamily="34" charset="0"/>
              <a:cs typeface="Arial" pitchFamily="34" charset="0"/>
            </a:endParaRPr>
          </a:p>
        </p:txBody>
      </p:sp>
      <p:pic>
        <p:nvPicPr>
          <p:cNvPr id="1032" name="Picture 8" descr="C:\МОБ ОТДЕЛ\СС\МОБ ОТДЕЛ\Резервисты 2025\Сборы АГС17 с 6 по 21.04.25\Фотоотчет сборы АГС-17\19.04.25 Хмелевка ГУБЕРНАТОР\IMG_20250419_205210_94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65" t="20768" r="3692" b="8847"/>
          <a:stretch/>
        </p:blipFill>
        <p:spPr bwMode="auto">
          <a:xfrm>
            <a:off x="233681" y="2483760"/>
            <a:ext cx="2719867" cy="185846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629" y="1962769"/>
            <a:ext cx="3228056" cy="62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>
            <a:off x="6579442" y="-2"/>
            <a:ext cx="11741" cy="6858002"/>
          </a:xfrm>
          <a:prstGeom prst="line">
            <a:avLst/>
          </a:prstGeom>
          <a:ln w="1016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514966" y="4781019"/>
            <a:ext cx="2200361" cy="1634082"/>
            <a:chOff x="7742431" y="56569"/>
            <a:chExt cx="1582544" cy="1106488"/>
          </a:xfrm>
        </p:grpSpPr>
        <p:pic>
          <p:nvPicPr>
            <p:cNvPr id="37" name="Рисунок 2"/>
            <p:cNvPicPr preferRelativeResize="0">
              <a:picLocks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51" r="1" b="-90"/>
            <a:stretch/>
          </p:blipFill>
          <p:spPr bwMode="auto">
            <a:xfrm>
              <a:off x="7935761" y="56569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7742431" y="56918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1" name="Рисунок 4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72488" y="5820606"/>
            <a:ext cx="1079086" cy="1085182"/>
          </a:xfrm>
          <a:prstGeom prst="rect">
            <a:avLst/>
          </a:prstGeom>
          <a:effectLst>
            <a:glow rad="101600">
              <a:srgbClr val="A5A5A5">
                <a:satMod val="175000"/>
                <a:alpha val="40000"/>
              </a:srgbClr>
            </a:glow>
          </a:effectLst>
        </p:spPr>
      </p:pic>
      <p:sp>
        <p:nvSpPr>
          <p:cNvPr id="43" name="TextBox 42"/>
          <p:cNvSpPr txBox="1"/>
          <p:nvPr/>
        </p:nvSpPr>
        <p:spPr>
          <a:xfrm>
            <a:off x="6697087" y="4581128"/>
            <a:ext cx="318353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r>
              <a:rPr lang="ru-RU" sz="2400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Только на территории Вологодской области области</a:t>
            </a:r>
            <a:endParaRPr lang="ru-RU" sz="1600" dirty="0">
              <a:ln w="317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68000"/>
                  </a:prstClr>
                </a:outerShdw>
              </a:effectLst>
              <a:latin typeface="Impact" panose="020B0806030902050204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618811" y="2637889"/>
            <a:ext cx="3287189" cy="1846627"/>
          </a:xfrm>
          <a:prstGeom prst="rect">
            <a:avLst/>
          </a:prstGeom>
        </p:spPr>
        <p:txBody>
          <a:bodyPr wrap="square" lIns="121888" tIns="60944" rIns="121888" bIns="60944">
            <a:spAutoFit/>
          </a:bodyPr>
          <a:lstStyle/>
          <a:p>
            <a:pPr algn="ctr" defTabSz="1285001">
              <a:defRPr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Мобилизационный</a:t>
            </a:r>
            <a:b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</a:b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людской резерв</a:t>
            </a:r>
          </a:p>
          <a:p>
            <a:pPr algn="ctr" defTabSz="1285001">
              <a:defRPr/>
            </a:pPr>
            <a:r>
              <a:rPr lang="ru-RU" sz="28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«БАРС-Северсталь»</a:t>
            </a:r>
          </a:p>
          <a:p>
            <a:pPr algn="ctr" defTabSz="1285001">
              <a:defRPr/>
            </a:pPr>
            <a:endParaRPr lang="ru-RU" sz="3600" kern="0" dirty="0">
              <a:solidFill>
                <a:srgbClr val="C00000"/>
              </a:solidFill>
              <a:effectLst>
                <a:glow rad="127000">
                  <a:prstClr val="white"/>
                </a:glow>
              </a:effectLst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83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8"/>
          <a:stretch/>
        </p:blipFill>
        <p:spPr>
          <a:xfrm>
            <a:off x="33368" y="166"/>
            <a:ext cx="9839264" cy="6857669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8915" y="5296574"/>
            <a:ext cx="1704762" cy="64057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004" y="5593274"/>
            <a:ext cx="876051" cy="1127634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1902" y="200468"/>
            <a:ext cx="1003252" cy="1880536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4007" y="2702077"/>
            <a:ext cx="1081754" cy="1072469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0625" y="1184465"/>
            <a:ext cx="734832" cy="1001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674" y="0"/>
            <a:ext cx="3279755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91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3428" y="0"/>
            <a:ext cx="3285718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91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9148" y="0"/>
            <a:ext cx="3279755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1159" dirty="0">
              <a:solidFill>
                <a:srgbClr val="000000"/>
              </a:solidFill>
              <a:latin typeface="MyriadPro-Regular"/>
            </a:endParaRPr>
          </a:p>
          <a:p>
            <a:endParaRPr lang="ru-RU" sz="1159" dirty="0">
              <a:solidFill>
                <a:srgbClr val="000000"/>
              </a:solidFill>
              <a:latin typeface="MyriadPro-Regular"/>
            </a:endParaRPr>
          </a:p>
          <a:p>
            <a:endParaRPr lang="ru-RU" sz="1325" dirty="0">
              <a:solidFill>
                <a:srgbClr val="000000"/>
              </a:solidFill>
              <a:latin typeface="MyriadPro-Regular"/>
            </a:endParaRPr>
          </a:p>
          <a:p>
            <a:endParaRPr lang="ru-RU" sz="1077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4209" y="238528"/>
            <a:ext cx="2814669" cy="63592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ПРЕБЫВАНИЕ В РЕЗЕРВЕ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ПРЕДУСМАТРИВАЕТ</a:t>
            </a:r>
          </a:p>
          <a:p>
            <a:pPr>
              <a:lnSpc>
                <a:spcPct val="98000"/>
              </a:lnSpc>
              <a:spcAft>
                <a:spcPts val="331"/>
              </a:spcAft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предназначение на воинскую должность;</a:t>
            </a:r>
          </a:p>
          <a:p>
            <a:pPr>
              <a:lnSpc>
                <a:spcPct val="98000"/>
              </a:lnSpc>
              <a:spcAft>
                <a:spcPts val="331"/>
              </a:spcAft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присвоение воинского звания;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военных сборов (тренировочных занятий) без отрыва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 основного места работы;</a:t>
            </a:r>
          </a:p>
          <a:p>
            <a:pPr>
              <a:lnSpc>
                <a:spcPct val="98000"/>
              </a:lnSpc>
            </a:pPr>
            <a:endParaRPr lang="en-US" sz="828" b="1" spc="-25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СРОК КОНТРАКТА </a:t>
            </a:r>
            <a:r>
              <a:rPr lang="ru-RU" sz="1077" spc="-25" dirty="0">
                <a:solidFill>
                  <a:srgbClr val="000000"/>
                </a:solidFill>
                <a:latin typeface="MyriadPro-Regular"/>
              </a:rPr>
              <a:t>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 года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5 лет, до предельного возраста пребывания в запасе.</a:t>
            </a:r>
          </a:p>
          <a:p>
            <a:pPr>
              <a:lnSpc>
                <a:spcPct val="98000"/>
              </a:lnSpc>
            </a:pPr>
            <a:endParaRPr lang="ru-RU" sz="2071" b="1" dirty="0">
              <a:solidFill>
                <a:srgbClr val="005CAA"/>
              </a:solidFill>
              <a:latin typeface="MyriadPro-Bold"/>
            </a:endParaRPr>
          </a:p>
          <a:p>
            <a:pPr algn="ctr">
              <a:lnSpc>
                <a:spcPct val="98000"/>
              </a:lnSpc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ДЕНЕЖНОЕ СОДЕРЖАНИЕ</a:t>
            </a:r>
          </a:p>
          <a:p>
            <a:pPr algn="ctr"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ЗА ПРЕБЫВАНИЕ В РЕЗЕРВЕ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12 % от окладов по воинской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должности и воинскому званию ежемесячно (кроме периодов участия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077" b="1" i="1" spc="-25" dirty="0" err="1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мероприятиях):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585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683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503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312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480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7 097 </a:t>
            </a:r>
            <a:r>
              <a:rPr lang="ru-RU" sz="1077" b="1" i="1" spc="-25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8000"/>
              </a:lnSpc>
            </a:pPr>
            <a:endParaRPr lang="ru-RU" sz="828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ЗА УЧАСТИЕ </a:t>
            </a: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 ВОЕННЫХ СБОРАХ</a:t>
            </a:r>
          </a:p>
          <a:p>
            <a:pPr>
              <a:lnSpc>
                <a:spcPct val="98000"/>
              </a:lnSpc>
            </a:pPr>
            <a:r>
              <a:rPr lang="ru-RU" sz="1159" i="1" spc="-25" dirty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(в зависимости от воинской должности)</a:t>
            </a:r>
            <a:r>
              <a:rPr lang="ru-RU" sz="1159" b="1" i="1" spc="-25" dirty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21 496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29 376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руб.;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27 944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34 391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43 701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56 599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pPr>
              <a:lnSpc>
                <a:spcPct val="98000"/>
              </a:lnSpc>
            </a:pP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endParaRPr lang="ru-RU" sz="1077" b="1" i="1" spc="-25" dirty="0" smtClean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077" b="1" i="1" spc="-25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ДОПОЛНИТЕЛЬНО: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Заключившим контракт в г. Череповец районный коэффициент – </a:t>
            </a:r>
            <a:r>
              <a:rPr lang="ru-RU" sz="1077" b="1" i="1" spc="-25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25%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 месячному окладу денежного содержания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 err="1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13.1 76-ФЗ от 27.05.1998г.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32603" y="238528"/>
            <a:ext cx="2809961" cy="6424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ЛЬГОТЫ И КОМПЕНСАЦИИ</a:t>
            </a:r>
          </a:p>
          <a:p>
            <a:pPr algn="ctr"/>
            <a:endParaRPr lang="ru-RU" sz="828" b="1" dirty="0">
              <a:solidFill>
                <a:srgbClr val="005CAA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СОХРАНЯЕТСЯ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рабочее место и </a:t>
            </a:r>
            <a:r>
              <a:rPr lang="ru-RU" sz="1077" b="1" i="1" u="sng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средняя заработная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плата на период привлечения к военным сборам (тренировочным занятиям)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трехразовое питание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месту и исполнения 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обязанностей военной службы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ВЕЩЕВОЕ ОБЕСПЕЧЕНИЕ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обеспечение обмундированием на весь период 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пребывания в резерве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обследование, лечение, обеспечение лекарствами в период </a:t>
            </a:r>
            <a:r>
              <a:rPr lang="ru-RU" sz="1159" b="1" i="1" spc="-25" dirty="0" err="1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мероприятий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ОБЯЗАТЕЛЬНОЕ </a:t>
            </a: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ГОСУДАРСТВЕННОЕ СТРАХОВАНИЕ</a:t>
            </a:r>
          </a:p>
          <a:p>
            <a:pPr>
              <a:lnSpc>
                <a:spcPct val="98000"/>
              </a:lnSpc>
            </a:pPr>
            <a:r>
              <a:rPr lang="ru-RU" sz="1159" b="1" i="1" u="sng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жизни и здоровья </a:t>
            </a: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 счет средств федерального бюджета при исполнении обязанностей военной службы</a:t>
            </a:r>
          </a:p>
          <a:p>
            <a:pPr>
              <a:lnSpc>
                <a:spcPct val="98000"/>
              </a:lnSpc>
            </a:pPr>
            <a:endParaRPr lang="ru-RU" sz="828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ПРОЕЗД РАЗЛИЧНЫМИ </a:t>
            </a: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ВИДАМИ ТРАНСПОРТА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бесплатный проезд к месту проведения военных сборов и обратно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ДЕНЕЖНАЯ КОМПЕНСАЦИЯ ЗА НАЙМ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рассчитывается в порядке, установленном Правительством РФ</a:t>
            </a:r>
            <a:endParaRPr lang="ru-RU" sz="82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/>
          </p:cNvPicPr>
          <p:nvPr/>
        </p:nvPicPr>
        <p:blipFill rotWithShape="1">
          <a:blip r:embed="rId8" cstate="print"/>
          <a:srcRect l="9017" r="10695" b="7077"/>
          <a:stretch/>
        </p:blipFill>
        <p:spPr>
          <a:xfrm>
            <a:off x="3351267" y="5795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2189" y="316393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5" name="Рисунок 54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2189" y="23510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7" name="Рисунок 56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2188" y="5144871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9" name="Рисунок 58"/>
          <p:cNvPicPr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2189" y="1360416"/>
            <a:ext cx="358499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8" name="Рисунок 67"/>
          <p:cNvPicPr>
            <a:picLocks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2189" y="6131229"/>
            <a:ext cx="357239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69" name="TextBox 68"/>
          <p:cNvSpPr txBox="1"/>
          <p:nvPr/>
        </p:nvSpPr>
        <p:spPr>
          <a:xfrm>
            <a:off x="6405539" y="5895256"/>
            <a:ext cx="3551184" cy="917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РЕЗЕРВЕ – </a:t>
            </a:r>
          </a:p>
          <a:p>
            <a:pPr algn="ctr"/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  <a:p>
            <a:pPr algn="ctr"/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РОССИИ!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166"/>
          <a:stretch/>
        </p:blipFill>
        <p:spPr>
          <a:xfrm flipH="1">
            <a:off x="6462413" y="3933056"/>
            <a:ext cx="3572107" cy="220878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26" name="Picture 2" descr="https://inteligencialimite.org/wp-content/uploads/2023/01/8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10" y="582260"/>
            <a:ext cx="369718" cy="36971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501" t="55282" r="4096" b="1"/>
          <a:stretch/>
        </p:blipFill>
        <p:spPr>
          <a:xfrm>
            <a:off x="63490" y="405340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2" name="Рисунок 11"/>
          <p:cNvPicPr>
            <a:picLocks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8" t="1385" r="85466" b="76196"/>
          <a:stretch/>
        </p:blipFill>
        <p:spPr>
          <a:xfrm>
            <a:off x="3352189" y="3978719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36" name="Picture 12" descr="https://fmdent-kids.ru/wp-content/uploads/2022/12/i-_6_.png"/>
          <p:cNvPicPr>
            <a:picLocks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90" y="2559183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668213" y="248798"/>
            <a:ext cx="3237787" cy="3924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ПЯТЬ ШАГОВ </a:t>
            </a:r>
          </a:p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К ПОСТУПЛЕНИЮ В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РЕЗЕРВ</a:t>
            </a:r>
          </a:p>
          <a:p>
            <a:pPr algn="ctr">
              <a:lnSpc>
                <a:spcPct val="98000"/>
              </a:lnSpc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73050" indent="-273050">
              <a:lnSpc>
                <a:spcPct val="98000"/>
              </a:lnSpc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заявление в военный комиссариат по месту жительства (регистрации) о поступлении в резерв.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Собрать и представить минимальный комплект документов. </a:t>
            </a:r>
            <a:endParaRPr lang="ru-RU" sz="14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мероприятия отбора через военный комиссариат по месту жительства.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аттестационной комиссии в воинской части-формирователе.</a:t>
            </a:r>
            <a:endParaRPr lang="ru-RU" sz="14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Заключить контракт о пребывании в резерве.</a:t>
            </a:r>
            <a:endParaRPr lang="ru-RU" sz="1300" dirty="0">
              <a:solidFill>
                <a:srgbClr val="000000"/>
              </a:solidFill>
              <a:latin typeface="MyriadPro-Regula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878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361</Words>
  <Application>Microsoft Office PowerPoint</Application>
  <PresentationFormat>Лист A4 (210x297 мм)</PresentationFormat>
  <Paragraphs>100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1_Тема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Дума Дмитрий Владимирович</dc:creator>
  <cp:lastModifiedBy>nikitinaiy</cp:lastModifiedBy>
  <cp:revision>145</cp:revision>
  <cp:lastPrinted>2025-05-05T17:46:01Z</cp:lastPrinted>
  <dcterms:created xsi:type="dcterms:W3CDTF">2025-05-04T10:26:30Z</dcterms:created>
  <dcterms:modified xsi:type="dcterms:W3CDTF">2026-05-20T12:55:04Z</dcterms:modified>
</cp:coreProperties>
</file>